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91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398" autoAdjust="0"/>
  </p:normalViewPr>
  <p:slideViewPr>
    <p:cSldViewPr snapToGrid="0">
      <p:cViewPr varScale="1">
        <p:scale>
          <a:sx n="146" d="100"/>
          <a:sy n="146" d="100"/>
        </p:scale>
        <p:origin x="22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</a:t>
            </a:r>
            <a:r>
              <a:rPr lang="hr-HR" b="1" dirty="0" err="1"/>
              <a:t>ilj</a:t>
            </a:r>
            <a:endParaRPr lang="hr-HR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Pitanje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Komunikacija u 2 smjera</a:t>
            </a:r>
            <a:endParaRPr b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dirty="0"/>
              <a:t>.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108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hewitcher.com/" TargetMode="External"/><Relationship Id="rId5" Type="http://schemas.openxmlformats.org/officeDocument/2006/relationships/hyperlink" Target="https://www.ubisoft.com/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ota2.com" TargetMode="External"/><Relationship Id="rId5" Type="http://schemas.openxmlformats.org/officeDocument/2006/relationships/hyperlink" Target="https://leagueoflegends.com/en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picgames.com" TargetMode="External"/><Relationship Id="rId5" Type="http://schemas.openxmlformats.org/officeDocument/2006/relationships/hyperlink" Target="https://playbattlegrounds.com/main.pu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://counterstrike.wikia.com/" TargetMode="External"/><Relationship Id="rId4" Type="http://schemas.openxmlformats.org/officeDocument/2006/relationships/hyperlink" Target="https://breakdownblogs.wordpres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medinamatrix.co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ity3d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lender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esa.com/about-es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zo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www.battlefield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allofduty.com/wwii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87083" y="781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Uvod u game development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Ante Javor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3258D-A991-4F3B-BAB3-56FBD324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49" y="4232194"/>
            <a:ext cx="706834" cy="70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0FA4D-2F9F-4F58-AC3E-076DA1B0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786" y="4232194"/>
            <a:ext cx="708687" cy="70028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RPG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82175" y="1098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i="1"/>
              <a:t>Roll playing games</a:t>
            </a:r>
            <a:endParaRPr i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i="1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00" y="272750"/>
            <a:ext cx="4050848" cy="27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00" y="1835900"/>
            <a:ext cx="4498699" cy="2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086875" y="4708725"/>
            <a:ext cx="2715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https://www.ubisoft.com/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http://thewitcher.com/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MOBA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62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hr"/>
              <a:t>Multiplayer online battle arena  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425" y="445025"/>
            <a:ext cx="4438875" cy="17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00" y="2629049"/>
            <a:ext cx="6812052" cy="13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6242750" y="4741525"/>
            <a:ext cx="25923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https://leagueoflegends.com/en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http://www.dota2.com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87075" y="435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MMOG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52625" y="1147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hr"/>
              <a:t>Massively multiplayer online game  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74" y="2802724"/>
            <a:ext cx="3537325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075" y="1369825"/>
            <a:ext cx="4308948" cy="12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535625" y="4692325"/>
            <a:ext cx="35373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https://playbattlegrounds.com/main.pu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https://www.epicgames.com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Game design document 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Što je game design document?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55575" y="1157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GDD je temeljni dokument koji opisuje sve značajke  video igre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Izrađuje se prije početka razvoja igre i predstavlja inicijalni zadatak u produkciji igre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Potrebno je obuhvatiti i opisati: opis projekta, priču igre i kako se ona razvija,  likove, glavne i sporedne mehanike, načela napredovanja i poraza, gameplay, tehničke uvijete, marketing i financije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Osnovni koncepti razvoj video igara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Osnovni pojmovi i komponete</a:t>
            </a: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b="1"/>
              <a:t>Objekt video igre (eng. </a:t>
            </a:r>
            <a:r>
              <a:rPr lang="hr" b="1" i="1"/>
              <a:t>game object)</a:t>
            </a:r>
            <a:r>
              <a:rPr lang="hr"/>
              <a:t> - predstavlja osnovnu komponetu video igre koja ima svoju poziciju i orijentaciju na sceni i služi kao spremnik za dodavanje komponeti.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b="1"/>
              <a:t>Scena </a:t>
            </a:r>
            <a:r>
              <a:rPr lang="hr"/>
              <a:t>- je skup objekata koji mogu predstavljati nivo, izbornik ili neku drugu organiziranu cjelinu objekata u sklopu video igre.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b="1"/>
              <a:t>Kamera</a:t>
            </a:r>
            <a:r>
              <a:rPr lang="hr"/>
              <a:t> -  je objekt čiji zadatak je pogled na scenu, ono što mi kao korisnici vidimo na zaslonu. Uglavnom je dinamična i mjenja svoju poziciju i orjentaciju na sceni.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2469524" y="397800"/>
            <a:ext cx="4511400" cy="43479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445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Arhitektura 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028013" y="1837550"/>
            <a:ext cx="1196700" cy="153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Game engine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44525" y="1720800"/>
            <a:ext cx="1594800" cy="17019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PC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Android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IOS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PlayStation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XBOX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Nitendo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VR-AR</a:t>
            </a:r>
            <a:br>
              <a:rPr lang="hr"/>
            </a:b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38150" y="2657900"/>
            <a:ext cx="1311900" cy="146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Source kod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7332525" y="1720800"/>
            <a:ext cx="1532700" cy="17019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Igra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57100" y="807713"/>
            <a:ext cx="1074000" cy="127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Alati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8" name="Shape 168"/>
          <p:cNvCxnSpPr>
            <a:stCxn id="164" idx="3"/>
            <a:endCxn id="161" idx="2"/>
          </p:cNvCxnSpPr>
          <p:nvPr/>
        </p:nvCxnSpPr>
        <p:spPr>
          <a:xfrm>
            <a:off x="1939325" y="2571750"/>
            <a:ext cx="53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Shape 169"/>
          <p:cNvCxnSpPr>
            <a:stCxn id="161" idx="6"/>
            <a:endCxn id="166" idx="1"/>
          </p:cNvCxnSpPr>
          <p:nvPr/>
        </p:nvCxnSpPr>
        <p:spPr>
          <a:xfrm>
            <a:off x="6980924" y="2571750"/>
            <a:ext cx="3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Platforme</a:t>
            </a: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PC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Moblie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Android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IOS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Konzole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PlayStation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XBOX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Nitendo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VR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Game engine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Framework za razvoj igara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Čine ga generički alati i funkcionalnosti primjenjivi u gotovo svakoj video igri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Neki od njegovih djelova su 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fiziku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grafiku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animacije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logiku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mrežu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umjetnu inteligenciju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optimizaciju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Unity, Unreal engine 4, Frostbite, CryEngine, REDengine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Sadržaj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Industrija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Game design document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Osnovni koncepti razvoja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Alati za razvoj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2D igra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2D platformer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3D igra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Fizika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dirty="0"/>
              <a:t>Definira kako se objekti ponašaju prilikom interakcije sa drugim objektima video igre te pokušava rekonsturirati stvarne zakonitosti fizike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dirty="0"/>
              <a:t>Realna, pojednostavljena i imaginarna fizika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dirty="0"/>
              <a:t>Kolizije su bitan dio svake igre omogućuju detekciju interakcije objekata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i="1" dirty="0"/>
              <a:t>RigidBody</a:t>
            </a:r>
            <a:r>
              <a:rPr lang="hr" dirty="0"/>
              <a:t>, </a:t>
            </a:r>
            <a:r>
              <a:rPr lang="hr" i="1" dirty="0"/>
              <a:t>SoftBody</a:t>
            </a:r>
            <a:r>
              <a:rPr lang="hr" dirty="0"/>
              <a:t>, </a:t>
            </a:r>
            <a:r>
              <a:rPr lang="hr" i="1" dirty="0"/>
              <a:t>Particle system</a:t>
            </a:r>
            <a:r>
              <a:rPr lang="hr" dirty="0"/>
              <a:t>, </a:t>
            </a:r>
            <a:r>
              <a:rPr lang="hr" i="1" dirty="0"/>
              <a:t>Fluid dynamics</a:t>
            </a:r>
            <a:r>
              <a:rPr lang="hr" dirty="0"/>
              <a:t>, </a:t>
            </a:r>
            <a:r>
              <a:rPr lang="hr" i="1" dirty="0"/>
              <a:t>Ragdoll physics</a:t>
            </a:r>
            <a:r>
              <a:rPr lang="hr" dirty="0"/>
              <a:t>  itd.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502" y="2793300"/>
            <a:ext cx="4203769" cy="21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01C23-FC30-4884-9D24-C5EC0240F8EC}"/>
              </a:ext>
            </a:extLst>
          </p:cNvPr>
          <p:cNvSpPr txBox="1"/>
          <p:nvPr/>
        </p:nvSpPr>
        <p:spPr>
          <a:xfrm>
            <a:off x="5899775" y="4911626"/>
            <a:ext cx="324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600" dirty="0">
                <a:latin typeface="Comic Sans MS" panose="030F0702030302020204" pitchFamily="66" charset="0"/>
              </a:rPr>
              <a:t>Izvor: </a:t>
            </a:r>
            <a:r>
              <a:rPr lang="hr-HR" sz="600" dirty="0">
                <a:latin typeface="Comic Sans MS" panose="030F0702030302020204" pitchFamily="66" charset="0"/>
                <a:hlinkClick r:id="rId4"/>
              </a:rPr>
              <a:t>https://breakdownblogs.wordpress.com</a:t>
            </a:r>
            <a:r>
              <a:rPr lang="hr-HR" sz="600" dirty="0">
                <a:latin typeface="Comic Sans MS" panose="030F0702030302020204" pitchFamily="66" charset="0"/>
              </a:rPr>
              <a:t> </a:t>
            </a:r>
            <a:r>
              <a:rPr lang="en-GB" sz="600" dirty="0">
                <a:latin typeface="Comic Sans MS" panose="030F0702030302020204" pitchFamily="66" charset="0"/>
                <a:hlinkClick r:id="rId5"/>
              </a:rPr>
              <a:t>http://counterstrike.wikia.com</a:t>
            </a:r>
            <a:endParaRPr lang="hr-HR" sz="600" dirty="0">
              <a:latin typeface="Comic Sans MS" panose="030F0702030302020204" pitchFamily="66" charset="0"/>
            </a:endParaRPr>
          </a:p>
          <a:p>
            <a:endParaRPr lang="hr-HR" sz="600" dirty="0">
              <a:latin typeface="Comic Sans MS" panose="030F0702030302020204" pitchFamily="66" charset="0"/>
            </a:endParaRPr>
          </a:p>
          <a:p>
            <a:endParaRPr lang="en-GB" sz="6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0E4-AA2E-4CFE-A675-0E05FE16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007" y="2793300"/>
            <a:ext cx="1593188" cy="232305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Grafika  i renderiranje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Game engine renderira 3D scenu u 2D prikaz na monitoru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Procesi obuhvaćeni renderiranjem su: sjenčanje, mapiranje teksture, mapiranje površine, svjetla, sjene, refleksija itd.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Zahtjevan proces koji zahtjeva prilagođeni hardver odnosno GPU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i="1"/>
              <a:t>Frame buffer</a:t>
            </a:r>
            <a:r>
              <a:rPr lang="hr"/>
              <a:t>, </a:t>
            </a:r>
            <a:r>
              <a:rPr lang="hr" i="1"/>
              <a:t>Back buffer</a:t>
            </a:r>
            <a:r>
              <a:rPr lang="hr"/>
              <a:t>, </a:t>
            </a:r>
            <a:r>
              <a:rPr lang="hr" i="1"/>
              <a:t>Depth buffer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Kamera kao filter prikaza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7ACCA-87E4-4D81-8D9B-CB0B2C3D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2523931"/>
            <a:ext cx="3087541" cy="242644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6741300" y="4917500"/>
            <a:ext cx="12624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http://webneel.com</a:t>
            </a:r>
            <a:endParaRPr sz="600"/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Animacije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U 2D igrama anmacije stvaramo pomoću niza slika objekta u različitim pozicijama i orjentacijama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i="1"/>
              <a:t>Bone-based </a:t>
            </a:r>
            <a:r>
              <a:rPr lang="hr"/>
              <a:t>ili skelton</a:t>
            </a:r>
            <a:r>
              <a:rPr lang="hr" i="1"/>
              <a:t> </a:t>
            </a:r>
            <a:r>
              <a:rPr lang="hr"/>
              <a:t>animacije su najrašireniji oblik animacija u 3D igrama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5" y="2140075"/>
            <a:ext cx="9143998" cy="300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6892400" y="4846600"/>
            <a:ext cx="2110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http://medinamatrix.com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398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Source kod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1204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Programski jezici (C++, C#, Java, Lua)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Strukture podataka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Obrasci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OOP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Sustav komponeti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Sustav komponeti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Baizira se na principu dodjeli komponeti, a ne podjeli klasa kao što je slučaj sa nasljeđivanjem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Svaka komponeta nosi neku logiku i  funkcionalnosti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Promjena logike ili funkcionalnosit zahtjeva da dodavanje ili uklanjanje komponete, što je izrazito jednostavo.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Ovakav dizajn omogućava dodavanje ili uklanjanje komponete dok je igra aktivna.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Alati za razvoj video igara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Unreal engine 4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Epic games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1988 godine prva verzija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“Besplatna licenca”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Podržane platforme: Microsoft Windows, macOS, Linux, SteamOS, HTML5, iOS, Android, Nintendo Switch, PlayStation 4, Xbox One, Magic Leap One, SteamVR, HTC Vive, Oculus Rift, PlayStation VR itd.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525" y="108525"/>
            <a:ext cx="1657377" cy="180489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5963825" y="4643100"/>
            <a:ext cx="286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https://www.unrealengine.com/</a:t>
            </a:r>
            <a:endParaRPr sz="600"/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Unreal engine 4</a:t>
            </a: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Podržani alati: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Renderiranje i grafika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Fizika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Audio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Učitavanje razina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Nacrti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C++ API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Mreža i multiplayer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Openworld alati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Skelton mesh animacije itd.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hr"/>
              <a:t>	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87075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Industrija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Unity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11700" y="117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Unity technologies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2005 godine prva verzija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“Besplatna licenca”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Podržane platforme: Microsoft Windows, macOS, Linux, SteamOS, HTML5, iOS, Android, Nintendo Switch, PlayStation 4, Xbox One, Magic Leap One, SteamVR, HTC Vive, Oculus Rift, PlayStation VR itd.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175" y="118350"/>
            <a:ext cx="1883800" cy="17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6341200" y="4552850"/>
            <a:ext cx="24912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https://unity3d.com/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Blender</a:t>
            </a: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Alat za 3D modeliranje, animacije i vizualizaciju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1998 prvo izdanje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Open source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Podržava ekstenzije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Podržava standardne 3D formate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Podržava integraciju animacije u popularne besplatne game engine platforme 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Unity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Unreal engine 4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949" y="197250"/>
            <a:ext cx="2243076" cy="18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6956425" y="4675900"/>
            <a:ext cx="1739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https://www.blender.org/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IDE\Code editor 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Razvojno okruženje za pisanje programskog koda odnosno logike same igre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Može biti bilo koje razvojno okruženje poput: Visual studia, Eclipsa, Xcode itd.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Moguće je kod pisati i u code editorima: Visual code, SublimeText, Notepad++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ACE4-9EB7-4509-830D-0DEDAABF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Pitanja?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318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BB17-461A-4EDF-AB3A-BDAA847C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Hvala na pozornosti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71CE-3950-49B7-BD46-5F7342ED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86" y="4232194"/>
            <a:ext cx="708687" cy="700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F5D43-D51F-4365-8541-5E55C5B8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49" y="4232194"/>
            <a:ext cx="706834" cy="7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8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Statistike i činjenice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137.9 milijardi dolara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2.3 milijarde igrača (4.5 milijarde ljudi ima pristup internetu, 50% populacije)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Od ukupnog broja igrača u Americi žene čine 46%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Sadržaj povezan sa video igrama prati više ljudi nego sve ostale zabavne servise (HBO, Spotify, Netflix, ESPN...)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eSports</a:t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6728900" y="4568875"/>
            <a:ext cx="21033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</a:t>
            </a:r>
            <a:r>
              <a:rPr lang="hr" sz="600" u="sng">
                <a:solidFill>
                  <a:schemeClr val="hlink"/>
                </a:solidFill>
                <a:hlinkClick r:id="rId3"/>
              </a:rPr>
              <a:t>http://www.theesa.com/</a:t>
            </a:r>
            <a:endParaRPr sz="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 </a:t>
            </a:r>
            <a:r>
              <a:rPr lang="hr" sz="600" u="sng">
                <a:solidFill>
                  <a:schemeClr val="hlink"/>
                </a:solidFill>
                <a:hlinkClick r:id="rId4"/>
              </a:rPr>
              <a:t>https://newzoo.com/</a:t>
            </a:r>
            <a:endParaRPr sz="600" baseline="-250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00" y="396500"/>
            <a:ext cx="3706150" cy="36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850" y="180975"/>
            <a:ext cx="33718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338" y="534850"/>
            <a:ext cx="4677325" cy="40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0725" y="180975"/>
            <a:ext cx="51625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title="Points sco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35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12"/>
            <a:ext cx="9144000" cy="51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Žanrovi igara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Akcijske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Avanture 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Igre igranja uloga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Simulacije 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Strategije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Sportske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FPS 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7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hr" i="1"/>
              <a:t>First person shooter  </a:t>
            </a:r>
            <a:endParaRPr i="1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5" y="2490549"/>
            <a:ext cx="2965675" cy="1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025" y="275750"/>
            <a:ext cx="3367326" cy="17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600" y="2283425"/>
            <a:ext cx="4023525" cy="21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351800" y="4616925"/>
            <a:ext cx="2480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</a:t>
            </a:r>
            <a:r>
              <a:rPr lang="hr" sz="600" u="sng">
                <a:solidFill>
                  <a:schemeClr val="hlink"/>
                </a:solidFill>
                <a:hlinkClick r:id="rId6"/>
              </a:rPr>
              <a:t>https://www.callofduty.com/wwii</a:t>
            </a:r>
            <a:r>
              <a:rPr lang="hr" sz="600"/>
              <a:t>; </a:t>
            </a:r>
            <a:r>
              <a:rPr lang="hr" sz="600" u="sng">
                <a:solidFill>
                  <a:schemeClr val="hlink"/>
                </a:solidFill>
                <a:hlinkClick r:id="rId7"/>
              </a:rPr>
              <a:t>https://www.battlefield.com/</a:t>
            </a:r>
            <a:r>
              <a:rPr lang="hr" sz="600"/>
              <a:t>;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	</a:t>
            </a:r>
            <a:endParaRPr sz="600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938</Words>
  <Application>Microsoft Office PowerPoint</Application>
  <PresentationFormat>On-screen Show (16:9)</PresentationFormat>
  <Paragraphs>162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Comic Sans MS</vt:lpstr>
      <vt:lpstr>Simple Light</vt:lpstr>
      <vt:lpstr>Uvod u game development</vt:lpstr>
      <vt:lpstr>Sadržaj</vt:lpstr>
      <vt:lpstr>Industrija video igara</vt:lpstr>
      <vt:lpstr>Statistike i činjenice</vt:lpstr>
      <vt:lpstr>PowerPoint Presentation</vt:lpstr>
      <vt:lpstr>PowerPoint Presentation</vt:lpstr>
      <vt:lpstr>PowerPoint Presentation</vt:lpstr>
      <vt:lpstr>Žanrovi igara</vt:lpstr>
      <vt:lpstr>FPS </vt:lpstr>
      <vt:lpstr>RPG</vt:lpstr>
      <vt:lpstr>MOBA</vt:lpstr>
      <vt:lpstr>MMOG</vt:lpstr>
      <vt:lpstr>Game design document </vt:lpstr>
      <vt:lpstr>Što je game design document?</vt:lpstr>
      <vt:lpstr>Osnovni koncepti razvoj video igara</vt:lpstr>
      <vt:lpstr>Osnovni pojmovi i komponete</vt:lpstr>
      <vt:lpstr>Arhitektura </vt:lpstr>
      <vt:lpstr>Platforme</vt:lpstr>
      <vt:lpstr>Game engine</vt:lpstr>
      <vt:lpstr>Fizika</vt:lpstr>
      <vt:lpstr>Grafika  i renderiranje</vt:lpstr>
      <vt:lpstr>PowerPoint Presentation</vt:lpstr>
      <vt:lpstr>Animacije</vt:lpstr>
      <vt:lpstr>PowerPoint Presentation</vt:lpstr>
      <vt:lpstr>Source kod</vt:lpstr>
      <vt:lpstr>Sustav komponeti</vt:lpstr>
      <vt:lpstr>Alati za razvoj video igara</vt:lpstr>
      <vt:lpstr>Unreal engine 4</vt:lpstr>
      <vt:lpstr>Unreal engine 4</vt:lpstr>
      <vt:lpstr>Unity</vt:lpstr>
      <vt:lpstr>Blender</vt:lpstr>
      <vt:lpstr>IDE\Code editor </vt:lpstr>
      <vt:lpstr>Pitanja?</vt:lpstr>
      <vt:lpstr>Hvala na pozornosti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game development</dc:title>
  <cp:lastModifiedBy>Ante Javor</cp:lastModifiedBy>
  <cp:revision>10</cp:revision>
  <dcterms:modified xsi:type="dcterms:W3CDTF">2018-06-13T17:43:20Z</dcterms:modified>
</cp:coreProperties>
</file>